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325" r:id="rId4"/>
    <p:sldId id="333" r:id="rId5"/>
    <p:sldId id="332" r:id="rId6"/>
    <p:sldId id="324" r:id="rId7"/>
    <p:sldId id="326" r:id="rId8"/>
    <p:sldId id="327" r:id="rId9"/>
    <p:sldId id="331" r:id="rId10"/>
    <p:sldId id="290" r:id="rId11"/>
    <p:sldId id="291" r:id="rId12"/>
    <p:sldId id="292" r:id="rId13"/>
    <p:sldId id="330" r:id="rId14"/>
    <p:sldId id="283" r:id="rId15"/>
    <p:sldId id="286" r:id="rId16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2" userDrawn="1">
          <p15:clr>
            <a:srgbClr val="A4A3A4"/>
          </p15:clr>
        </p15:guide>
        <p15:guide id="2" pos="3652" userDrawn="1">
          <p15:clr>
            <a:srgbClr val="A4A3A4"/>
          </p15:clr>
        </p15:guide>
        <p15:guide id="3" orient="horz" pos="1228" userDrawn="1">
          <p15:clr>
            <a:srgbClr val="A4A3A4"/>
          </p15:clr>
        </p15:guide>
        <p15:guide id="4" pos="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0">
          <p15:clr>
            <a:srgbClr val="A4A3A4"/>
          </p15:clr>
        </p15:guide>
        <p15:guide id="2" pos="33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437" autoAdjust="0"/>
  </p:normalViewPr>
  <p:slideViewPr>
    <p:cSldViewPr>
      <p:cViewPr varScale="1">
        <p:scale>
          <a:sx n="74" d="100"/>
          <a:sy n="74" d="100"/>
        </p:scale>
        <p:origin x="942" y="78"/>
      </p:cViewPr>
      <p:guideLst>
        <p:guide orient="horz" pos="1852"/>
        <p:guide pos="3652"/>
        <p:guide orient="horz" pos="1228"/>
        <p:guide pos="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50" d="100"/>
          <a:sy n="150" d="100"/>
        </p:scale>
        <p:origin x="-480" y="-802"/>
      </p:cViewPr>
      <p:guideLst>
        <p:guide orient="horz" pos="2380"/>
        <p:guide pos="33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BFD6-B704-4D8C-9CE2-9E029C44E1F2}" type="datetimeFigureOut">
              <a:rPr lang="ko-KR" altLang="en-US" smtClean="0"/>
              <a:pPr/>
              <a:t>2020-05-31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EBB05-0B38-438D-8464-95A6229C60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17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B782-D322-4A94-ABFD-AC32FFFD678B}" type="datetimeFigureOut">
              <a:rPr lang="ko-KR" altLang="en-US" smtClean="0"/>
              <a:pPr/>
              <a:t>2020-05-31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566738"/>
            <a:ext cx="4006850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8388" y="3589338"/>
            <a:ext cx="8543925" cy="340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674AE-9371-46A9-9AD9-C1D7E44614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1432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75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94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3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2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7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0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1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9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4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052" y="2342515"/>
            <a:ext cx="907859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52269-9D0A-4AA6-B470-2D17266D78BC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292388"/>
          </a:xfrm>
        </p:spPr>
        <p:txBody>
          <a:bodyPr lIns="0" tIns="0" rIns="0" bIns="0"/>
          <a:lstStyle>
            <a:lvl1pPr>
              <a:defRPr sz="9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sz="850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sz="1050" i="0" spc="-55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1050" i="0" spc="-5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sz="1050" i="0" spc="-114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1050" i="0" spc="-5" dirty="0">
                <a:solidFill>
                  <a:prstClr val="black"/>
                </a:solidFill>
                <a:latin typeface="Trebuchet MS"/>
                <a:cs typeface="Trebuchet MS"/>
              </a:rPr>
              <a:t>44</a:t>
            </a:r>
            <a:r>
              <a:rPr lang="en-US" altLang="ko-KR" sz="1050" i="0" spc="-50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1050" i="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D69A-D8DE-4D29-B5CC-F7240BBD2642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44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6B11-F73C-45F4-852B-B96B7DE9226A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44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987" y="1367815"/>
            <a:ext cx="10275760" cy="443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" y="1167129"/>
            <a:ext cx="10674985" cy="4831080"/>
          </a:xfrm>
          <a:custGeom>
            <a:avLst/>
            <a:gdLst/>
            <a:ahLst/>
            <a:cxnLst/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095943" y="772261"/>
            <a:ext cx="1534699" cy="275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6459" y="6101086"/>
            <a:ext cx="2625141" cy="598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59E4-FBE7-4908-BDCA-8724CE22772B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161583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44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36979" y="772261"/>
            <a:ext cx="200025" cy="6012180"/>
          </a:xfrm>
          <a:custGeom>
            <a:avLst/>
            <a:gdLst/>
            <a:ahLst/>
            <a:cxnLst/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36407" y="6456768"/>
            <a:ext cx="1534699" cy="274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36407" y="6433921"/>
            <a:ext cx="8670290" cy="0"/>
          </a:xfrm>
          <a:custGeom>
            <a:avLst/>
            <a:gdLst/>
            <a:ahLst/>
            <a:cxnLst/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06744" y="3596559"/>
            <a:ext cx="1296213" cy="39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7438" y="3529917"/>
            <a:ext cx="67943" cy="499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D812C-3117-42D1-B3C0-B574FEC645D3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44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jpe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0166" y="773785"/>
            <a:ext cx="200025" cy="6010910"/>
          </a:xfrm>
          <a:custGeom>
            <a:avLst/>
            <a:gdLst/>
            <a:ahLst/>
            <a:cxnLst/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9594" y="6433921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9594" y="1680070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9594" y="6462852"/>
            <a:ext cx="1536175" cy="277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48689" y="898080"/>
            <a:ext cx="392760" cy="105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613192" y="1003782"/>
            <a:ext cx="615022" cy="2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13192" y="1220076"/>
            <a:ext cx="631774" cy="108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693875" y="1328216"/>
            <a:ext cx="564781" cy="1081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30413" y="1436369"/>
            <a:ext cx="411035" cy="1081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479408" y="884123"/>
            <a:ext cx="427774" cy="104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372843" y="988555"/>
            <a:ext cx="659168" cy="426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476361" y="1415046"/>
            <a:ext cx="452132" cy="10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9232963" y="773061"/>
            <a:ext cx="301421" cy="768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972638" y="849934"/>
            <a:ext cx="685050" cy="3533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972638" y="1203312"/>
            <a:ext cx="715492" cy="88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086812" y="1291666"/>
            <a:ext cx="618070" cy="883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117266" y="1380007"/>
            <a:ext cx="616534" cy="883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137053" y="1468348"/>
            <a:ext cx="596747" cy="883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173590" y="1556689"/>
            <a:ext cx="304469" cy="837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785565" y="806373"/>
            <a:ext cx="490194" cy="938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758159" y="900201"/>
            <a:ext cx="689622" cy="95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745992" y="996162"/>
            <a:ext cx="701789" cy="959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726193" y="1092123"/>
            <a:ext cx="701801" cy="95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674440" y="1188084"/>
            <a:ext cx="723099" cy="959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674440" y="1284046"/>
            <a:ext cx="707885" cy="1919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840366" y="1475955"/>
            <a:ext cx="499325" cy="898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726" y="965861"/>
            <a:ext cx="9065247" cy="506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603" y="1699124"/>
            <a:ext cx="10063492" cy="375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0B8B1-8EE9-4FF1-BD64-06D65245730B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>
              <a:spcBef>
                <a:spcPts val="25"/>
              </a:spcBef>
            </a:pPr>
            <a:endParaRPr lang="en-US" i="0" dirty="0">
              <a:latin typeface="MV Boli" pitchFamily="2" charset="0"/>
              <a:cs typeface="MV Boli" pitchFamily="2" charset="0"/>
            </a:endParaRPr>
          </a:p>
          <a:p>
            <a:pPr marR="36195" algn="r">
              <a:spcBef>
                <a:spcPts val="25"/>
              </a:spcBef>
            </a:pPr>
            <a:r>
              <a:rPr lang="en-US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114" dirty="0">
                <a:latin typeface="Trebuchet MS"/>
                <a:cs typeface="Trebuchet MS"/>
              </a:rPr>
              <a:t>/</a:t>
            </a:r>
            <a:r>
              <a:rPr lang="en-US" i="0" spc="-5" dirty="0">
                <a:latin typeface="Trebuchet MS"/>
                <a:cs typeface="Trebuchet MS"/>
              </a:rPr>
              <a:t>44</a:t>
            </a:r>
            <a:r>
              <a:rPr lang="en-US" i="0" spc="-50" dirty="0">
                <a:latin typeface="Trebuchet MS"/>
                <a:cs typeface="Trebuchet MS"/>
              </a:rPr>
              <a:t>)</a:t>
            </a:r>
            <a:endParaRPr lang="en-US" dirty="0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8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hyperlink" Target="https://pinkwink.kr/254" TargetMode="External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39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9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9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33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3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35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3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987" y="2675730"/>
            <a:ext cx="6970395" cy="2128147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 algn="ctr">
              <a:lnSpc>
                <a:spcPts val="5670"/>
              </a:lnSpc>
              <a:spcBef>
                <a:spcPts val="815"/>
              </a:spcBef>
              <a:tabLst>
                <a:tab pos="2239645" algn="l"/>
                <a:tab pos="2388870" algn="l"/>
                <a:tab pos="5678170" algn="l"/>
              </a:tabLst>
            </a:pPr>
            <a:r>
              <a:rPr lang="en-US" sz="525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525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2100" b="1" spc="-20" dirty="0" err="1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</a:t>
            </a:r>
            <a: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 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2020.05.18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2100" b="1" spc="-20" dirty="0" err="1">
                <a:solidFill>
                  <a:srgbClr val="404040"/>
                </a:solidFill>
                <a:latin typeface="MV Boli" pitchFamily="2" charset="0"/>
                <a:ea typeface="휴먼매직체" panose="02030504000101010101" pitchFamily="18" charset="-127"/>
                <a:cs typeface="MV Boli" pitchFamily="2" charset="0"/>
              </a:rPr>
              <a:t>전성윤</a:t>
            </a:r>
            <a:r>
              <a:rPr lang="ko-KR" altLang="en-US" sz="2100" b="1" spc="-20" dirty="0">
                <a:solidFill>
                  <a:srgbClr val="404040"/>
                </a:solidFill>
                <a:latin typeface="MV Boli" pitchFamily="2" charset="0"/>
                <a:ea typeface="휴먼매직체" panose="02030504000101010101" pitchFamily="18" charset="-127"/>
                <a:cs typeface="MV Boli" pitchFamily="2" charset="0"/>
              </a:rPr>
              <a:t> 박은화</a:t>
            </a:r>
            <a:endParaRPr lang="ko-KR" altLang="en-US" sz="2100" dirty="0">
              <a:latin typeface="휴먼매직체" panose="02030504000101010101" pitchFamily="18" charset="-127"/>
              <a:ea typeface="휴먼매직체" panose="02030504000101010101" pitchFamily="18" charset="-127"/>
              <a:cs typeface="MV Boli" pitchFamily="2" charset="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DFA99B-7146-4F4D-AC0D-1D69C608E5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LAB(8/10)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5A57B722-1EC8-45D8-B9B9-0F2D452DEC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1894DE7-A4D6-4625-B73F-32D5891FDE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26" y="2136382"/>
            <a:ext cx="9333224" cy="4251734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D146D1E6-E8FE-4897-95D5-CBC404F71ED2}"/>
              </a:ext>
            </a:extLst>
          </p:cNvPr>
          <p:cNvSpPr txBox="1"/>
          <p:nvPr/>
        </p:nvSpPr>
        <p:spPr>
          <a:xfrm>
            <a:off x="807726" y="1766786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0.3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BA3338-AF0B-4F4D-AE5B-70285C1FD669}"/>
              </a:ext>
            </a:extLst>
          </p:cNvPr>
          <p:cNvSpPr/>
          <p:nvPr/>
        </p:nvSpPr>
        <p:spPr>
          <a:xfrm>
            <a:off x="9864550" y="5194553"/>
            <a:ext cx="420168" cy="451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9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LAB(9/10)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0BAC13C0-FD4F-4622-9034-B77B27A3BE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1DEDC-F48B-4F9A-80A8-15DDD10EEDC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956" y="2137408"/>
            <a:ext cx="9462803" cy="425301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F8D3A946-A623-48CF-A595-5F4E4EEF4E20}"/>
              </a:ext>
            </a:extLst>
          </p:cNvPr>
          <p:cNvSpPr txBox="1"/>
          <p:nvPr/>
        </p:nvSpPr>
        <p:spPr>
          <a:xfrm>
            <a:off x="807726" y="1766786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0.9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1B5E0F5-B975-4E35-AA7E-AC06B6DE4896}"/>
              </a:ext>
            </a:extLst>
          </p:cNvPr>
          <p:cNvSpPr/>
          <p:nvPr/>
        </p:nvSpPr>
        <p:spPr>
          <a:xfrm>
            <a:off x="9800160" y="5266544"/>
            <a:ext cx="741689" cy="7713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2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LAB(10/10)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4084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결과</a:t>
            </a: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0364FA69-88A7-4474-BAE8-4B30D9E26A28}"/>
              </a:ext>
            </a:extLst>
          </p:cNvPr>
          <p:cNvSpPr txBox="1"/>
          <p:nvPr/>
        </p:nvSpPr>
        <p:spPr>
          <a:xfrm>
            <a:off x="420166" y="2185696"/>
            <a:ext cx="9420200" cy="31476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12165" lvl="1" indent="-342900"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모든 실험에서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조금의 지연을 두고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가속도 센서의 노이즈가 감소하는 것을 확인했다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812165" lvl="1" indent="-342900"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a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값이 작아질수록 가속도센서의 노이즈를 따라가는 것을 확인할 수 있다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812165" lvl="1" indent="-342900"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a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값이 커지면 상보필터 결과값에 대한 센서 데이터의 영향이 감소하고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이에 지연이 커지는 것처럼 보이는 것을 확인했다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실험 중 기기의 회전각 측정에 있어 참값에 대한 정보가 없었기 때문에 참값과의 오차를 구하지 못한 점이 아쉬웠다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2B18CB2C-232F-4F06-9799-6BA8A20744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309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Future Work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80004" y="1815632"/>
            <a:ext cx="9180824" cy="203966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차 상보필터를 조사하며 상보필터의 설계에 대해 알아본다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차 상보필터를 직접 구현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실험해보며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차 상보필터와의 차이를 알아본다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354965" indent="-342900">
              <a:lnSpc>
                <a:spcPct val="100000"/>
              </a:lnSpc>
              <a:spcBef>
                <a:spcPts val="305"/>
              </a:spcBef>
              <a:buFontTx/>
              <a:buChar char="-"/>
              <a:tabLst>
                <a:tab pos="213995" algn="l"/>
              </a:tabLst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이때까지의 결과로 논문 작성을 시작한다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38962EDA-40BC-4047-9792-21AC3150BF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154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References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8DF3F3A7-3597-46EE-9293-ECDFE802D6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FC3DD8-2423-4C20-BAA2-AFFE71B0DC5C}"/>
              </a:ext>
            </a:extLst>
          </p:cNvPr>
          <p:cNvSpPr/>
          <p:nvPr/>
        </p:nvSpPr>
        <p:spPr>
          <a:xfrm>
            <a:off x="793081" y="1900360"/>
            <a:ext cx="86849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  <a:hlinkClick r:id="rId26"/>
              </a:rPr>
              <a:t>https://pinkwink.kr/254</a:t>
            </a:r>
            <a:endParaRPr lang="en-US" altLang="ko-KR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논문참고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장경욱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손진근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이국원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배종국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(2016).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내진 기울기 감지 오차를 줄이기 위한 상보필터의 설계와 검증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대한전기학회 학술대회 논문집</a:t>
            </a:r>
            <a:r>
              <a:rPr lang="en-US" altLang="ko-KR" sz="20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22-23)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History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561824" cy="4440318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Test</a:t>
            </a: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environment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-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컴퓨터 개발환경</a:t>
            </a:r>
            <a:endParaRPr lang="en-US" altLang="ko-KR" sz="23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</a:t>
            </a:r>
            <a:r>
              <a:rPr lang="en-US" altLang="ko-KR" sz="24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-</a:t>
            </a:r>
            <a:r>
              <a:rPr lang="ko-KR" altLang="en-US" sz="23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안드로이드</a:t>
            </a:r>
            <a:r>
              <a:rPr lang="ko-KR" altLang="en-US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스튜디오 버전 </a:t>
            </a: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version 3.5.3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3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  Minimum API level : API 15:Android 4.0.3</a:t>
            </a:r>
          </a:p>
          <a:p>
            <a:pPr marL="12065" algn="r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Made by </a:t>
            </a:r>
            <a:r>
              <a:rPr lang="ko-KR" altLang="en-US" sz="2200" dirty="0" err="1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전성윤</a:t>
            </a: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, </a:t>
            </a:r>
            <a:r>
              <a:rPr lang="ko-KR" altLang="en-US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박은화</a:t>
            </a:r>
            <a:r>
              <a:rPr lang="en-US" altLang="ko-KR" sz="2200" dirty="0">
                <a:latin typeface="휴먼매직체" panose="02030504000101010101" pitchFamily="18" charset="-127"/>
                <a:ea typeface="휴먼매직체" panose="02030504000101010101" pitchFamily="18" charset="-127"/>
                <a:cs typeface="Noto Sans CJK JP Regular"/>
              </a:rPr>
              <a:t>(2020.05.18)</a:t>
            </a:r>
            <a:r>
              <a:rPr lang="ko-KR" altLang="en-US" sz="210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endParaRPr lang="en-US" altLang="ko-KR" sz="210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8663" y="2482850"/>
            <a:ext cx="5394223" cy="2133600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5F7BE03-BF6D-4633-BEAE-266FDA2F83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7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4750" y="2025650"/>
            <a:ext cx="7462470" cy="233204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065">
              <a:spcBef>
                <a:spcPts val="685"/>
              </a:spcBef>
              <a:tabLst>
                <a:tab pos="213995" algn="l"/>
              </a:tabLst>
            </a:pPr>
            <a:endParaRPr lang="en-US" sz="2450" dirty="0"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LAB</a:t>
            </a:r>
          </a:p>
          <a:p>
            <a:pPr marL="1206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4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상보필터 적용 후 실험</a:t>
            </a:r>
            <a:endParaRPr lang="en-US" altLang="ko-KR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85"/>
              </a:spcBef>
              <a:tabLst>
                <a:tab pos="213995" algn="l"/>
              </a:tabLst>
            </a:pPr>
            <a:endParaRPr lang="en-US" sz="2450" dirty="0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Future Works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D7BA47-0F50-4B67-8F22-F2CB5B4459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LAB(1/10)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203966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현재까지 가속도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2400" spc="35" dirty="0" err="1">
                <a:latin typeface="휴먼매직체" pitchFamily="18" charset="-127"/>
                <a:ea typeface="휴먼매직체" pitchFamily="18" charset="-127"/>
              </a:rPr>
              <a:t>자이로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센서 및 상보필터에 대해서 알아봤다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endParaRPr kumimoji="0" lang="en-US" altLang="ko-KR" sz="2400" b="0" i="0" u="none" strike="noStrike" kern="1200" cap="none" spc="35" normalizeH="0" baseline="0" noProof="0" dirty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실제로 상보필터를 구현하여 어떤 결과가 나오는지 분석해보았다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endParaRPr kumimoji="0" lang="en-US" altLang="ko-KR" sz="2400" b="0" i="0" u="none" strike="noStrike" kern="1200" cap="none" spc="35" normalizeH="0" baseline="0" noProof="0" dirty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구현한 상보 필터의 블록 다이어그램과 식은 아래와 같다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850187E-C02C-484F-B46A-6C29918D18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60098" y="4441929"/>
            <a:ext cx="4425490" cy="1033691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3498F91-9F9B-4171-80B8-052CB220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88" y="4301753"/>
            <a:ext cx="5035123" cy="13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8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LAB(2/10)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9180824" cy="44095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실험은 아래 공식에서 필터 계수 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a</a:t>
            </a: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에 따라 상보 필터 결과값의 변화를 알아볼 생각이다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위 식을 코드로 나타내면 아래와 같다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temp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=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(1/a)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*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가속도계 회전각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이전 회전각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) + (</a:t>
            </a:r>
            <a:r>
              <a:rPr lang="ko-KR" altLang="en-US" sz="2400" spc="35" dirty="0" err="1">
                <a:latin typeface="휴먼매직체" pitchFamily="18" charset="-127"/>
                <a:ea typeface="휴먼매직체" pitchFamily="18" charset="-127"/>
              </a:rPr>
              <a:t>자이로센서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 각속도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+ (temp * dt)</a:t>
            </a: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 전 필터 계수 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a</a:t>
            </a: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가 작아질수록 필터링 적용이 되지 않을 것이고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가속도계의 값을 따라 갈 것이라는 예측을 했다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 </a:t>
            </a:r>
            <a:endParaRPr kumimoji="0" lang="en-US" altLang="ko-KR" sz="2400" b="0" i="0" u="none" strike="noStrike" kern="1200" cap="none" spc="35" normalizeH="0" baseline="0" noProof="0" dirty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9F7B59C-7116-4530-9028-1F21D0174CB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76715" y="2266182"/>
            <a:ext cx="3927269" cy="9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LAB(3/10)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6" y="1674145"/>
            <a:ext cx="5523224" cy="318612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실험에 사용한 코드는 아래와 같다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12065" marR="0" lvl="0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tabLst>
                <a:tab pos="213995" algn="l"/>
              </a:tabLst>
              <a:defRPr/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213360" marR="0" lvl="0" indent="-201295" algn="l" defTabSz="914400" rtl="0" eaLnBrk="1" fontAlgn="auto" latinLnBrk="1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13995" algn="l"/>
              </a:tabLst>
              <a:defRPr/>
            </a:pPr>
            <a:r>
              <a:rPr kumimoji="0" lang="ko-KR" altLang="en-US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실험에 사용된 동작은 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우측 그림과 같은 동작이며</a:t>
            </a:r>
            <a:r>
              <a:rPr lang="en-US" altLang="ko-KR" sz="2400" spc="35" dirty="0">
                <a:latin typeface="휴먼매직체" pitchFamily="18" charset="-127"/>
                <a:ea typeface="휴먼매직체" pitchFamily="18" charset="-127"/>
              </a:rPr>
              <a:t>, 4~5</a:t>
            </a:r>
            <a:r>
              <a:rPr lang="ko-KR" altLang="en-US" sz="2400" spc="35" dirty="0">
                <a:latin typeface="휴먼매직체" pitchFamily="18" charset="-127"/>
                <a:ea typeface="휴먼매직체" pitchFamily="18" charset="-127"/>
              </a:rPr>
              <a:t>회 반복하여 나온 결과를 그래프로 나타냈다</a:t>
            </a:r>
            <a:r>
              <a:rPr kumimoji="0" lang="en-US" altLang="ko-KR" sz="24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3" name="그림 32" descr="앉아있는, 사진, 그리기이(가) 표시된 사진&#10;&#10;자동 생성된 설명">
            <a:extLst>
              <a:ext uri="{FF2B5EF4-FFF2-40B4-BE49-F238E27FC236}">
                <a16:creationId xmlns:a16="http://schemas.microsoft.com/office/drawing/2014/main" id="{F8B0EBD1-7871-457F-9322-B7941507D1A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03" y="2231095"/>
            <a:ext cx="4220546" cy="3446937"/>
          </a:xfrm>
          <a:prstGeom prst="rect">
            <a:avLst/>
          </a:prstGeom>
        </p:spPr>
      </p:pic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AB238CB5-1C71-4777-A4B3-6CA40202C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73025"/>
              </p:ext>
            </p:extLst>
          </p:nvPr>
        </p:nvGraphicFramePr>
        <p:xfrm>
          <a:off x="1387681" y="2215220"/>
          <a:ext cx="3085935" cy="891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포장기 셸 개체" showAsIcon="1" r:id="rId28" imgW="2283840" imgH="612000" progId="Package">
                  <p:embed/>
                </p:oleObj>
              </mc:Choice>
              <mc:Fallback>
                <p:oleObj name="포장기 셸 개체" showAsIcon="1" r:id="rId28" imgW="2283840" imgH="612000" progId="Package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AB238CB5-1C71-4777-A4B3-6CA40202CE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387681" y="2215220"/>
                        <a:ext cx="3085935" cy="891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62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LAB(4/10)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8562FEC-5BEA-4DFB-8384-497CA78F6AC7}"/>
              </a:ext>
            </a:extLst>
          </p:cNvPr>
          <p:cNvSpPr txBox="1"/>
          <p:nvPr/>
        </p:nvSpPr>
        <p:spPr>
          <a:xfrm>
            <a:off x="841558" y="1920016"/>
            <a:ext cx="8726658" cy="1224053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필터 계수인 </a:t>
            </a: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</a:t>
            </a:r>
            <a:r>
              <a:rPr lang="ko-KR" altLang="en-US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값을 조절하면서 동작을 시행하였다</a:t>
            </a: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D68197FE-0CED-4ADC-B856-CCA81E968B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5EE53E-8D6C-4843-9FD4-ED706E32FD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301" y="2499877"/>
            <a:ext cx="8980774" cy="366900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430E211-D013-48A3-BF04-4973F51B022E}"/>
              </a:ext>
            </a:extLst>
          </p:cNvPr>
          <p:cNvSpPr/>
          <p:nvPr/>
        </p:nvSpPr>
        <p:spPr>
          <a:xfrm>
            <a:off x="9704070" y="3978620"/>
            <a:ext cx="618153" cy="702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2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LAB(5/10)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807726" y="1766786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0.05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7F9FC826-34A9-4F45-A2D0-7149ABFA35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D94D607-F91C-4B5B-9B29-FDE6C2D9B86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1253" y="2205569"/>
            <a:ext cx="9469281" cy="420789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0834A1C-BAF3-4AC8-9E53-95CA9DD7CF03}"/>
              </a:ext>
            </a:extLst>
          </p:cNvPr>
          <p:cNvSpPr/>
          <p:nvPr/>
        </p:nvSpPr>
        <p:spPr>
          <a:xfrm>
            <a:off x="9864550" y="5194553"/>
            <a:ext cx="420168" cy="451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7D80727-4D4B-4F42-A5CF-923F558C67BC}"/>
              </a:ext>
            </a:extLst>
          </p:cNvPr>
          <p:cNvSpPr/>
          <p:nvPr/>
        </p:nvSpPr>
        <p:spPr>
          <a:xfrm>
            <a:off x="2292350" y="2904710"/>
            <a:ext cx="762000" cy="8644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LAB(6/10)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807726" y="1766786"/>
            <a:ext cx="9180824" cy="24474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0.1</a:t>
            </a: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latin typeface="휴먼매직체" pitchFamily="18" charset="-127"/>
              <a:ea typeface="휴먼매직체" pitchFamily="18" charset="-127"/>
            </a:endParaRP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7DE3B095-8EB6-4BB2-9744-2C6B0C4D0D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8AEF1A4-54B4-4F0D-A80B-F63BD1D2E9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7726" y="2183858"/>
            <a:ext cx="9445175" cy="4206006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6AAC73E7-616A-40F7-AFCC-F3CBA7CEB9DF}"/>
              </a:ext>
            </a:extLst>
          </p:cNvPr>
          <p:cNvSpPr/>
          <p:nvPr/>
        </p:nvSpPr>
        <p:spPr>
          <a:xfrm>
            <a:off x="9996015" y="5446210"/>
            <a:ext cx="420168" cy="451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A3EF9E1-8FC3-4447-ABF1-E386D3F45618}"/>
              </a:ext>
            </a:extLst>
          </p:cNvPr>
          <p:cNvSpPr/>
          <p:nvPr/>
        </p:nvSpPr>
        <p:spPr>
          <a:xfrm>
            <a:off x="2520950" y="2952789"/>
            <a:ext cx="762000" cy="8644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26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260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800" dirty="0">
                <a:latin typeface="휴먼둥근헤드라인" pitchFamily="18" charset="-127"/>
                <a:ea typeface="휴먼둥근헤드라인" pitchFamily="18" charset="-127"/>
              </a:rPr>
              <a:t>LAB(7/10)</a:t>
            </a:r>
            <a:endParaRPr lang="en-US"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807726" y="1766786"/>
            <a:ext cx="9180824" cy="16318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altLang="ko-KR" sz="240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0.2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812165" lvl="1" indent="-34290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213995" algn="l"/>
              </a:tabLst>
            </a:pPr>
            <a:endParaRPr lang="en-US" altLang="ko-KR" sz="240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7F9FC826-34A9-4F45-A2D0-7149ABFA35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15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02BAA85-A1BF-4D4D-B688-AB6BFCDBB1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7726" y="2170106"/>
            <a:ext cx="9640056" cy="419648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35AA2EF6-F12D-4AD8-87C5-A51A14DADF38}"/>
              </a:ext>
            </a:extLst>
          </p:cNvPr>
          <p:cNvSpPr/>
          <p:nvPr/>
        </p:nvSpPr>
        <p:spPr>
          <a:xfrm>
            <a:off x="10095565" y="5226056"/>
            <a:ext cx="539752" cy="5479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00C05E-2B01-45C5-9E7F-F0F3D7BCFFF1}"/>
              </a:ext>
            </a:extLst>
          </p:cNvPr>
          <p:cNvSpPr/>
          <p:nvPr/>
        </p:nvSpPr>
        <p:spPr>
          <a:xfrm>
            <a:off x="2825750" y="2761362"/>
            <a:ext cx="762000" cy="8644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53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411</Words>
  <Application>Microsoft Office PowerPoint</Application>
  <PresentationFormat>사용자 지정</PresentationFormat>
  <Paragraphs>106</Paragraphs>
  <Slides>15</Slides>
  <Notes>10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Noto Sans CJK JP Regular</vt:lpstr>
      <vt:lpstr>맑은 고딕</vt:lpstr>
      <vt:lpstr>휴먼둥근헤드라인</vt:lpstr>
      <vt:lpstr>휴먼매직체</vt:lpstr>
      <vt:lpstr>Arial</vt:lpstr>
      <vt:lpstr>Calibri</vt:lpstr>
      <vt:lpstr>MV Boli</vt:lpstr>
      <vt:lpstr>Times New Roman</vt:lpstr>
      <vt:lpstr>Trebuchet MS</vt:lpstr>
      <vt:lpstr>Wingdings</vt:lpstr>
      <vt:lpstr>Office Theme</vt:lpstr>
      <vt:lpstr>포장기 셸 개체</vt:lpstr>
      <vt:lpstr>Accelerometer Sensor  IIsl  2020.05.18 전성윤 박은화</vt:lpstr>
      <vt:lpstr>PowerPoint 프레젠테이션</vt:lpstr>
      <vt:lpstr>LAB(1/10)</vt:lpstr>
      <vt:lpstr>LAB(2/10)</vt:lpstr>
      <vt:lpstr>LAB(3/10)</vt:lpstr>
      <vt:lpstr>LAB(4/10)</vt:lpstr>
      <vt:lpstr>LAB(5/10)</vt:lpstr>
      <vt:lpstr>LAB(6/10)</vt:lpstr>
      <vt:lpstr>LAB(7/10)</vt:lpstr>
      <vt:lpstr>LAB(8/10)</vt:lpstr>
      <vt:lpstr>LAB(9/10)</vt:lpstr>
      <vt:lpstr>LAB(10/10)</vt:lpstr>
      <vt:lpstr>Future Work</vt:lpstr>
      <vt:lpstr>References</vt:lpstr>
      <vt:lpstr>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Sensors in Our Smartphones IISL</dc:title>
  <dc:creator>iisl</dc:creator>
  <cp:lastModifiedBy>박 은화</cp:lastModifiedBy>
  <cp:revision>114</cp:revision>
  <dcterms:created xsi:type="dcterms:W3CDTF">2020-01-01T11:50:31Z</dcterms:created>
  <dcterms:modified xsi:type="dcterms:W3CDTF">2020-05-31T02:42:38Z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2019-12-04T00:00:00Z</vt:filetime>
  </property>
  <property fmtid="{D5CDD505-2E9C-101B-9397-08002B2CF9AE}" pid="3" name="Creator">
    <vt:lpwstr>Hancom PDF 1.3.0.534</vt:lpwstr>
  </property>
  <property fmtid="{D5CDD505-2E9C-101B-9397-08002B2CF9AE}" pid="4" name="LastSaved">
    <vt:filetime>2020-01-01T00:00:00Z</vt:filetime>
  </property>
</Properties>
</file>